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93020E8-7872-4F09-893F-BECAD509E886}" type="datetimeFigureOut">
              <a:rPr lang="pl-PL" smtClean="0"/>
              <a:t>2014-11-26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F793063-E6B9-4DBE-B36B-A3FF7A0F284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afalw@monar.krakow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Filozofia</a:t>
            </a:r>
          </a:p>
          <a:p>
            <a:pPr algn="ctr"/>
            <a:r>
              <a:rPr lang="pl-PL" sz="2400" dirty="0" smtClean="0"/>
              <a:t>Metoda Praktyka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08088"/>
          </a:xfrm>
        </p:spPr>
        <p:txBody>
          <a:bodyPr/>
          <a:lstStyle/>
          <a:p>
            <a:pPr algn="ctr"/>
            <a:r>
              <a:rPr lang="pl-PL" sz="5400" dirty="0" smtClean="0"/>
              <a:t>IDEA</a:t>
            </a:r>
            <a:br>
              <a:rPr lang="pl-PL" sz="5400" dirty="0" smtClean="0"/>
            </a:br>
            <a:r>
              <a:rPr lang="pl-PL" sz="5400" dirty="0" smtClean="0"/>
              <a:t>HARM </a:t>
            </a:r>
            <a:r>
              <a:rPr lang="pl-PL" sz="5400" smtClean="0"/>
              <a:t>REDUCTION 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7945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ludzie maja prawo uprawiać turystykę górska ?</a:t>
            </a:r>
          </a:p>
          <a:p>
            <a:r>
              <a:rPr lang="pl-PL" sz="3600" dirty="0" smtClean="0"/>
              <a:t>Czy jest to niebezpieczne ?</a:t>
            </a:r>
          </a:p>
          <a:p>
            <a:r>
              <a:rPr lang="pl-PL" sz="3600" dirty="0" smtClean="0"/>
              <a:t>Czy staramy się zredukować niebezpieczeństwo?</a:t>
            </a:r>
          </a:p>
          <a:p>
            <a:r>
              <a:rPr lang="pl-PL" sz="3600" dirty="0" smtClean="0"/>
              <a:t>Co robimy by zredukować niebezpieczeństwo ?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metoda</a:t>
            </a:r>
          </a:p>
        </p:txBody>
      </p:sp>
    </p:spTree>
    <p:extLst>
      <p:ext uri="{BB962C8B-B14F-4D97-AF65-F5344CB8AC3E}">
        <p14:creationId xmlns:p14="http://schemas.microsoft.com/office/powerpoint/2010/main" val="202576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Czy ludzie maja prawo </a:t>
            </a:r>
            <a:r>
              <a:rPr lang="pl-PL" sz="3600" dirty="0" smtClean="0"/>
              <a:t>jeździć samochodami?</a:t>
            </a:r>
            <a:endParaRPr lang="pl-PL" sz="3600" dirty="0"/>
          </a:p>
          <a:p>
            <a:r>
              <a:rPr lang="pl-PL" sz="3600" dirty="0"/>
              <a:t>Czy jest to niebezpieczne ?</a:t>
            </a:r>
          </a:p>
          <a:p>
            <a:r>
              <a:rPr lang="pl-PL" sz="3600" dirty="0"/>
              <a:t>Czy staramy się zredukować niebezpieczeństwo?</a:t>
            </a:r>
          </a:p>
          <a:p>
            <a:r>
              <a:rPr lang="pl-PL" sz="3600" dirty="0"/>
              <a:t>Co robimy by zredukować niebezpieczeństwo ?</a:t>
            </a:r>
          </a:p>
          <a:p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metoda</a:t>
            </a:r>
          </a:p>
        </p:txBody>
      </p:sp>
    </p:spTree>
    <p:extLst>
      <p:ext uri="{BB962C8B-B14F-4D97-AF65-F5344CB8AC3E}">
        <p14:creationId xmlns:p14="http://schemas.microsoft.com/office/powerpoint/2010/main" val="183289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pl-PL" sz="9600" dirty="0" smtClean="0"/>
          </a:p>
          <a:p>
            <a:pPr marL="45720" indent="0" algn="ctr">
              <a:buNone/>
            </a:pPr>
            <a:r>
              <a:rPr lang="pl-PL" sz="9600" b="1" u="sng" dirty="0" smtClean="0"/>
              <a:t>Alkohol ???</a:t>
            </a:r>
          </a:p>
          <a:p>
            <a:pPr marL="45720" indent="0" algn="ctr">
              <a:buNone/>
            </a:pPr>
            <a:r>
              <a:rPr lang="pl-PL" sz="9600" dirty="0" smtClean="0"/>
              <a:t> </a:t>
            </a:r>
            <a:endParaRPr lang="pl-PL" sz="9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metoda</a:t>
            </a: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l-PL" sz="2400" dirty="0" smtClean="0"/>
              <a:t>Szkodliwość przy konsumpcji substancji psychoaktywnych:</a:t>
            </a:r>
          </a:p>
          <a:p>
            <a:r>
              <a:rPr lang="pl-PL" sz="2400" dirty="0">
                <a:solidFill>
                  <a:srgbClr val="FF0000"/>
                </a:solidFill>
              </a:rPr>
              <a:t>szkody </a:t>
            </a:r>
            <a:r>
              <a:rPr lang="pl-PL" sz="2400" dirty="0" smtClean="0">
                <a:solidFill>
                  <a:srgbClr val="FF0000"/>
                </a:solidFill>
              </a:rPr>
              <a:t>indywidualne</a:t>
            </a:r>
            <a:r>
              <a:rPr lang="pl-PL" sz="2400" dirty="0" smtClean="0"/>
              <a:t>: degradacja psychofizyczna :utrata zdrowia, dyskryminacja, marginalizacja, kalectwo, śmierć itd..</a:t>
            </a:r>
          </a:p>
          <a:p>
            <a:r>
              <a:rPr lang="pl-PL" sz="2400" dirty="0">
                <a:solidFill>
                  <a:srgbClr val="FF0000"/>
                </a:solidFill>
              </a:rPr>
              <a:t>szkody </a:t>
            </a:r>
            <a:r>
              <a:rPr lang="pl-PL" sz="2400" dirty="0" smtClean="0">
                <a:solidFill>
                  <a:srgbClr val="FF0000"/>
                </a:solidFill>
              </a:rPr>
              <a:t>społeczne: </a:t>
            </a:r>
            <a:r>
              <a:rPr lang="pl-PL" sz="2400" dirty="0" smtClean="0"/>
              <a:t>w rodzinach, w </a:t>
            </a:r>
            <a:r>
              <a:rPr lang="pl-PL" sz="2400" dirty="0"/>
              <a:t>zdrowiu </a:t>
            </a:r>
            <a:r>
              <a:rPr lang="pl-PL" sz="2400" dirty="0" smtClean="0"/>
              <a:t>publicznym, w ekonomii, w </a:t>
            </a:r>
            <a:r>
              <a:rPr lang="pl-PL" sz="2400" dirty="0"/>
              <a:t>zakresie </a:t>
            </a:r>
            <a:r>
              <a:rPr lang="pl-PL" sz="2400" dirty="0" smtClean="0"/>
              <a:t>prawa itd..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ekonomia</a:t>
            </a:r>
            <a:r>
              <a:rPr lang="pl-PL" sz="2400" dirty="0" smtClean="0"/>
              <a:t>: koszty leczenia, koszty egzekwowania prawa, zasiłki socjalne, bezrobocie, marginalizacja itd..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prawo: </a:t>
            </a:r>
            <a:r>
              <a:rPr lang="pl-PL" sz="2400" dirty="0" smtClean="0"/>
              <a:t>produkcja </a:t>
            </a:r>
            <a:r>
              <a:rPr lang="pl-PL" sz="2400" dirty="0"/>
              <a:t>nielegalnych </a:t>
            </a:r>
            <a:r>
              <a:rPr lang="pl-PL" sz="2400" dirty="0" smtClean="0"/>
              <a:t>narkotyków, handel narkotykami, przemoc, kradzieże, paserstwo, kryminalizacja, skupienie działań instytucji itd</a:t>
            </a:r>
            <a:r>
              <a:rPr lang="pl-PL" sz="2400" dirty="0"/>
              <a:t>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4572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metoda</a:t>
            </a:r>
          </a:p>
        </p:txBody>
      </p:sp>
    </p:spTree>
    <p:extLst>
      <p:ext uri="{BB962C8B-B14F-4D97-AF65-F5344CB8AC3E}">
        <p14:creationId xmlns:p14="http://schemas.microsoft.com/office/powerpoint/2010/main" val="396961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pl-PL" sz="2800" dirty="0" smtClean="0"/>
          </a:p>
          <a:p>
            <a:pPr marL="45720" indent="0">
              <a:buNone/>
            </a:pPr>
            <a:r>
              <a:rPr lang="pl-PL" sz="2800" dirty="0" smtClean="0"/>
              <a:t>Skierowane do </a:t>
            </a:r>
            <a:r>
              <a:rPr lang="pl-PL" sz="2800" dirty="0" smtClean="0">
                <a:solidFill>
                  <a:srgbClr val="00B050"/>
                </a:solidFill>
              </a:rPr>
              <a:t>eksperymentujących </a:t>
            </a:r>
            <a:r>
              <a:rPr lang="pl-PL" sz="2800" dirty="0" smtClean="0">
                <a:solidFill>
                  <a:schemeClr val="tx1"/>
                </a:solidFill>
              </a:rPr>
              <a:t>i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smtClean="0">
                <a:solidFill>
                  <a:srgbClr val="FFFF00"/>
                </a:solidFill>
              </a:rPr>
              <a:t>konsumentów </a:t>
            </a:r>
            <a:r>
              <a:rPr lang="pl-PL" sz="2800" dirty="0" smtClean="0">
                <a:solidFill>
                  <a:schemeClr val="tx1"/>
                </a:solidFill>
              </a:rPr>
              <a:t>z</a:t>
            </a:r>
            <a:r>
              <a:rPr lang="pl-PL" sz="2800" dirty="0" smtClean="0">
                <a:solidFill>
                  <a:srgbClr val="FFFF00"/>
                </a:solidFill>
              </a:rPr>
              <a:t> </a:t>
            </a:r>
            <a:r>
              <a:rPr lang="pl-PL" sz="2800" dirty="0" smtClean="0"/>
              <a:t> substancjami : </a:t>
            </a:r>
          </a:p>
          <a:p>
            <a:pPr marL="45720" indent="0">
              <a:buNone/>
            </a:pPr>
            <a:endParaRPr lang="pl-PL" sz="2800" dirty="0" smtClean="0"/>
          </a:p>
          <a:p>
            <a:r>
              <a:rPr lang="pl-PL" sz="3000" dirty="0" smtClean="0"/>
              <a:t>Programy edukacyjne: </a:t>
            </a:r>
            <a:r>
              <a:rPr lang="pl-PL" sz="3000" dirty="0"/>
              <a:t>np. „Party Serwis” ….</a:t>
            </a:r>
          </a:p>
          <a:p>
            <a:r>
              <a:rPr lang="pl-PL" sz="3000" dirty="0" smtClean="0"/>
              <a:t>Programy psychoprofilaktyczne: np. zgodne z art.72, działania w placówkach penitencjarnych,</a:t>
            </a:r>
          </a:p>
          <a:p>
            <a:r>
              <a:rPr lang="pl-PL" sz="3000" dirty="0" smtClean="0"/>
              <a:t>Terapia ambulatoryjna,</a:t>
            </a:r>
          </a:p>
          <a:p>
            <a:r>
              <a:rPr lang="pl-PL" sz="3000" dirty="0" smtClean="0"/>
              <a:t>Interwencja kryzysowa , mediacje, </a:t>
            </a:r>
          </a:p>
          <a:p>
            <a:r>
              <a:rPr lang="pl-PL" sz="3000" dirty="0" smtClean="0"/>
              <a:t>Pomoc prawna</a:t>
            </a:r>
          </a:p>
          <a:p>
            <a:r>
              <a:rPr lang="pl-PL" sz="3000" dirty="0" smtClean="0"/>
              <a:t>Profilaktyka selektywna – np.: „</a:t>
            </a:r>
            <a:r>
              <a:rPr lang="pl-PL" sz="3000" dirty="0" err="1" smtClean="0"/>
              <a:t>FreD</a:t>
            </a:r>
            <a:r>
              <a:rPr lang="pl-PL" sz="3000" dirty="0" smtClean="0"/>
              <a:t> Goes Net”</a:t>
            </a:r>
          </a:p>
          <a:p>
            <a:r>
              <a:rPr lang="pl-PL" sz="3000" dirty="0"/>
              <a:t>i</a:t>
            </a:r>
            <a:r>
              <a:rPr lang="pl-PL" sz="3000" dirty="0" smtClean="0"/>
              <a:t>nne . …..</a:t>
            </a:r>
          </a:p>
          <a:p>
            <a:pPr marL="45720" indent="0" algn="r">
              <a:buNone/>
            </a:pPr>
            <a:endParaRPr lang="pl-PL" sz="2800" dirty="0" smtClean="0"/>
          </a:p>
          <a:p>
            <a:pPr marL="45720" indent="0" algn="r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</a:t>
            </a:r>
            <a:r>
              <a:rPr lang="pl-PL" dirty="0" smtClean="0"/>
              <a:t>praktyka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859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pl-PL" sz="2800" dirty="0"/>
              <a:t>Skierowane do </a:t>
            </a:r>
            <a:r>
              <a:rPr lang="pl-PL" sz="2800" dirty="0" smtClean="0"/>
              <a:t>osób </a:t>
            </a:r>
            <a:r>
              <a:rPr lang="pl-PL" sz="2800" dirty="0" smtClean="0">
                <a:solidFill>
                  <a:srgbClr val="FF0000"/>
                </a:solidFill>
              </a:rPr>
              <a:t>uzależnionych</a:t>
            </a:r>
            <a:r>
              <a:rPr lang="pl-PL" sz="2800" dirty="0" smtClean="0"/>
              <a:t> od substancji :</a:t>
            </a:r>
          </a:p>
          <a:p>
            <a:pPr marL="45720" indent="0">
              <a:buNone/>
            </a:pPr>
            <a:endParaRPr lang="pl-PL" sz="2800" dirty="0"/>
          </a:p>
          <a:p>
            <a:r>
              <a:rPr lang="pl-PL" sz="2800" dirty="0" smtClean="0"/>
              <a:t> edukacja : programy wymiany sprzętu iniekcyjnego, edukacja w zakresie bezpieczniejszych form przyjmowania narkotyków, wydawnictwa edukacyjna np. „Magazyn </a:t>
            </a:r>
            <a:r>
              <a:rPr lang="pl-PL" sz="2800" dirty="0" err="1" smtClean="0"/>
              <a:t>MnB</a:t>
            </a:r>
            <a:r>
              <a:rPr lang="pl-PL" sz="2800" dirty="0" smtClean="0"/>
              <a:t>” ,</a:t>
            </a:r>
          </a:p>
          <a:p>
            <a:r>
              <a:rPr lang="pl-PL" sz="2800" dirty="0"/>
              <a:t>f</a:t>
            </a:r>
            <a:r>
              <a:rPr lang="pl-PL" sz="2800" dirty="0" smtClean="0"/>
              <a:t>armakoterapia: programy leczenie substytucyjnego /metadon, </a:t>
            </a:r>
            <a:r>
              <a:rPr lang="pl-PL" sz="2800" dirty="0" err="1" smtClean="0"/>
              <a:t>buprenorfina</a:t>
            </a:r>
            <a:r>
              <a:rPr lang="pl-PL" sz="2800" dirty="0" smtClean="0"/>
              <a:t> ,</a:t>
            </a:r>
            <a:r>
              <a:rPr lang="pl-PL" sz="2800" dirty="0" err="1" smtClean="0"/>
              <a:t>suboxon</a:t>
            </a:r>
            <a:r>
              <a:rPr lang="pl-PL" sz="2800" dirty="0" smtClean="0"/>
              <a:t>/, </a:t>
            </a:r>
          </a:p>
          <a:p>
            <a:r>
              <a:rPr lang="pl-PL" sz="2800" dirty="0" smtClean="0"/>
              <a:t>Pomoc prawna,</a:t>
            </a:r>
          </a:p>
          <a:p>
            <a:r>
              <a:rPr lang="pl-PL" sz="2800" dirty="0" smtClean="0"/>
              <a:t>Pomoc socjalna,</a:t>
            </a:r>
          </a:p>
          <a:p>
            <a:r>
              <a:rPr lang="pl-PL" sz="2800" dirty="0" smtClean="0"/>
              <a:t>Placówki opieki np. noclegownie, </a:t>
            </a:r>
          </a:p>
          <a:p>
            <a:r>
              <a:rPr lang="pl-PL" sz="2800" dirty="0"/>
              <a:t> </a:t>
            </a:r>
            <a:r>
              <a:rPr lang="pl-PL" sz="2800" dirty="0" smtClean="0"/>
              <a:t>„Terapia stacjonarna” </a:t>
            </a:r>
          </a:p>
          <a:p>
            <a:pPr marL="45720" indent="0">
              <a:buNone/>
            </a:pPr>
            <a:endParaRPr lang="pl-PL" sz="2800" dirty="0"/>
          </a:p>
          <a:p>
            <a:pPr marL="45720" indent="0">
              <a:buNone/>
            </a:pP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praktyka</a:t>
            </a:r>
          </a:p>
        </p:txBody>
      </p:sp>
    </p:spTree>
    <p:extLst>
      <p:ext uri="{BB962C8B-B14F-4D97-AF65-F5344CB8AC3E}">
        <p14:creationId xmlns:p14="http://schemas.microsoft.com/office/powerpoint/2010/main" val="230568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1" y="1719071"/>
            <a:ext cx="8640960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pl-PL" dirty="0"/>
          </a:p>
          <a:p>
            <a:pPr marL="45720" indent="0">
              <a:buNone/>
            </a:pPr>
            <a:r>
              <a:rPr lang="pl-PL" dirty="0" smtClean="0"/>
              <a:t>Działania specjalistyczne /nie realizowane na terenie RP/: </a:t>
            </a:r>
          </a:p>
          <a:p>
            <a:pPr marL="45720" indent="0">
              <a:buNone/>
            </a:pPr>
            <a:endParaRPr lang="pl-PL" dirty="0" smtClean="0"/>
          </a:p>
          <a:p>
            <a:r>
              <a:rPr lang="pl-PL" dirty="0" smtClean="0"/>
              <a:t>Testowanie jakości substancji,</a:t>
            </a:r>
          </a:p>
          <a:p>
            <a:r>
              <a:rPr lang="pl-PL" dirty="0" smtClean="0"/>
              <a:t>Profilaktyka przedawkowań: edukacja i zaopatrywanie w farmaceutyki przeciwdziałające przedawkowaniu np. naloxon.,</a:t>
            </a:r>
          </a:p>
          <a:p>
            <a:r>
              <a:rPr lang="pl-PL" dirty="0" smtClean="0"/>
              <a:t>Edukacja społeczna w zakresie redukcji szkód np.  przeciwdziałająca stygmatyzacji konsumentów i osób uzależnionych, przeciwdziałanie postawom narkofobicznym, </a:t>
            </a:r>
          </a:p>
          <a:p>
            <a:r>
              <a:rPr lang="pl-PL" dirty="0" smtClean="0"/>
              <a:t>Prawo- zmiany,</a:t>
            </a:r>
          </a:p>
          <a:p>
            <a:pPr marL="45720" indent="0">
              <a:buNone/>
            </a:pPr>
            <a:endParaRPr lang="pl-PL" sz="2400" dirty="0" smtClean="0"/>
          </a:p>
          <a:p>
            <a:pPr marL="45720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praktyka</a:t>
            </a:r>
          </a:p>
        </p:txBody>
      </p:sp>
    </p:spTree>
    <p:extLst>
      <p:ext uri="{BB962C8B-B14F-4D97-AF65-F5344CB8AC3E}">
        <p14:creationId xmlns:p14="http://schemas.microsoft.com/office/powerpoint/2010/main" val="3678825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r">
              <a:buNone/>
            </a:pPr>
            <a:endParaRPr lang="pl-PL" dirty="0" smtClean="0"/>
          </a:p>
          <a:p>
            <a:pPr marL="45720" indent="0" algn="r">
              <a:buNone/>
            </a:pPr>
            <a:endParaRPr lang="pl-PL" dirty="0"/>
          </a:p>
          <a:p>
            <a:pPr marL="45720" indent="0" algn="r">
              <a:buNone/>
            </a:pPr>
            <a:endParaRPr lang="pl-PL" dirty="0" smtClean="0"/>
          </a:p>
          <a:p>
            <a:pPr marL="45720" indent="0" algn="r">
              <a:buNone/>
            </a:pPr>
            <a:endParaRPr lang="pl-PL" dirty="0"/>
          </a:p>
          <a:p>
            <a:pPr marL="45720" indent="0" algn="r">
              <a:buNone/>
            </a:pPr>
            <a:endParaRPr lang="pl-PL" dirty="0" smtClean="0"/>
          </a:p>
          <a:p>
            <a:pPr marL="45720" indent="0" algn="r">
              <a:buNone/>
            </a:pPr>
            <a:endParaRPr lang="pl-PL" dirty="0"/>
          </a:p>
          <a:p>
            <a:pPr marL="45720" indent="0" algn="r">
              <a:buNone/>
            </a:pPr>
            <a:r>
              <a:rPr lang="pl-PL" sz="3900" b="1" dirty="0" smtClean="0"/>
              <a:t>Rafał Wieczorek</a:t>
            </a:r>
          </a:p>
          <a:p>
            <a:pPr marL="45720" indent="0" algn="r">
              <a:buNone/>
            </a:pPr>
            <a:r>
              <a:rPr lang="pl-PL" dirty="0"/>
              <a:t>Stowarzyszenie MONAR </a:t>
            </a:r>
            <a:endParaRPr lang="pl-PL" dirty="0" smtClean="0"/>
          </a:p>
          <a:p>
            <a:pPr marL="45720" indent="0" algn="r">
              <a:buNone/>
            </a:pPr>
            <a:r>
              <a:rPr lang="pl-PL" dirty="0" smtClean="0"/>
              <a:t>Poradnia </a:t>
            </a:r>
            <a:r>
              <a:rPr lang="pl-PL" dirty="0"/>
              <a:t>Profilaktyki, Leczenia i Terapii Uzależnień w Krakowie</a:t>
            </a:r>
          </a:p>
          <a:p>
            <a:pPr marL="45720" indent="0" algn="r">
              <a:buNone/>
            </a:pPr>
            <a:r>
              <a:rPr lang="pl-PL" dirty="0" smtClean="0"/>
              <a:t>ul</a:t>
            </a:r>
            <a:r>
              <a:rPr lang="pl-PL" dirty="0"/>
              <a:t>. Św. Katarzyny 3 </a:t>
            </a:r>
          </a:p>
          <a:p>
            <a:pPr marL="45720" indent="0" algn="r">
              <a:buNone/>
            </a:pPr>
            <a:r>
              <a:rPr lang="pl-PL" dirty="0"/>
              <a:t>31-063 Kraków</a:t>
            </a:r>
          </a:p>
          <a:p>
            <a:pPr marL="45720" indent="0" algn="r">
              <a:buNone/>
            </a:pPr>
            <a:r>
              <a:rPr lang="pl-PL" dirty="0" smtClean="0"/>
              <a:t>Tel/fax. </a:t>
            </a:r>
            <a:r>
              <a:rPr lang="pl-PL" dirty="0"/>
              <a:t>12 430 61 </a:t>
            </a:r>
            <a:r>
              <a:rPr lang="pl-PL" dirty="0" smtClean="0"/>
              <a:t>35</a:t>
            </a:r>
          </a:p>
          <a:p>
            <a:pPr marL="45720" indent="0" algn="r">
              <a:buNone/>
            </a:pPr>
            <a:r>
              <a:rPr lang="pl-PL" dirty="0" smtClean="0">
                <a:hlinkClick r:id="rId2"/>
              </a:rPr>
              <a:t>rafalw@monar.krakow.pl</a:t>
            </a:r>
            <a:endParaRPr lang="pl-PL" dirty="0" smtClean="0"/>
          </a:p>
          <a:p>
            <a:pPr marL="45720" indent="0" algn="r">
              <a:buNone/>
            </a:pPr>
            <a:r>
              <a:rPr lang="pl-PL" dirty="0" smtClean="0"/>
              <a:t>GSM. 601 93 16 83</a:t>
            </a:r>
            <a:endParaRPr lang="pl-PL" dirty="0"/>
          </a:p>
          <a:p>
            <a:pPr marL="45720" indent="0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591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Ok 100 % populacji inicjuje kontakt ze środkiem chemicznym zmieniającym samopoczucie / lub doświadcza wpływu na swoje samopoczucie innych </a:t>
            </a:r>
            <a:r>
              <a:rPr lang="pl-PL" dirty="0"/>
              <a:t>„nie </a:t>
            </a:r>
            <a:r>
              <a:rPr lang="pl-PL" dirty="0" smtClean="0"/>
              <a:t>chemicznych” czynników/,</a:t>
            </a:r>
          </a:p>
          <a:p>
            <a:pPr algn="just"/>
            <a:r>
              <a:rPr lang="pl-PL" dirty="0" smtClean="0"/>
              <a:t>Inicjacje te mogą być postrzegane jako pozytywne doświadczenie,</a:t>
            </a:r>
          </a:p>
          <a:p>
            <a:pPr algn="just"/>
            <a:r>
              <a:rPr lang="pl-PL" dirty="0" smtClean="0"/>
              <a:t>Postrzeganie pozytywnego aspektu tych doświadczeń prowadzi do ich powtarzania- </a:t>
            </a:r>
            <a:r>
              <a:rPr lang="pl-PL" u="sng" dirty="0" smtClean="0"/>
              <a:t>co może lecz nie musi wywołać stan uzależnienia,</a:t>
            </a:r>
          </a:p>
          <a:p>
            <a:pPr algn="just"/>
            <a:r>
              <a:rPr lang="pl-PL" dirty="0" smtClean="0"/>
              <a:t>Geneza wejścia w kontakt z substancja, dostrzegająca aspekt przyjemności doświadczania wyklucza jednoznacznie negatywną ocenę tej aktywności,</a:t>
            </a:r>
          </a:p>
          <a:p>
            <a:pPr algn="just"/>
            <a:r>
              <a:rPr lang="pl-PL" dirty="0" smtClean="0"/>
              <a:t>Zaprzestanie kontaktu z substancją nie jest jedynym rozwiązaniem jakie może poprawić kondycję jednostki.</a:t>
            </a:r>
          </a:p>
          <a:p>
            <a:pPr algn="just"/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Redukcja szkód - założenia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49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pl-PL" sz="4400" dirty="0" smtClean="0"/>
          </a:p>
          <a:p>
            <a:pPr marL="45720" indent="0" algn="ctr">
              <a:buNone/>
            </a:pPr>
            <a:r>
              <a:rPr lang="pl-PL" sz="4400" dirty="0" smtClean="0"/>
              <a:t>Współpraca pomiędzy specjalistą a klientem jest możliwa w każdym momencie  kontaktu z substancją.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założenia</a:t>
            </a:r>
          </a:p>
        </p:txBody>
      </p:sp>
    </p:spTree>
    <p:extLst>
      <p:ext uri="{BB962C8B-B14F-4D97-AF65-F5344CB8AC3E}">
        <p14:creationId xmlns:p14="http://schemas.microsoft.com/office/powerpoint/2010/main" val="7188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pl-PL" sz="3200" dirty="0" smtClean="0"/>
              <a:t>Działania musza brać pod uwagę zróżnicowanie szkodliwości konsumpcji substancji pod kontem:</a:t>
            </a:r>
          </a:p>
          <a:p>
            <a:r>
              <a:rPr lang="pl-PL" sz="2400" dirty="0" smtClean="0"/>
              <a:t>sposobu użycia,</a:t>
            </a:r>
          </a:p>
          <a:p>
            <a:r>
              <a:rPr lang="pl-PL" sz="2400" dirty="0"/>
              <a:t>f</a:t>
            </a:r>
            <a:r>
              <a:rPr lang="pl-PL" sz="2400" dirty="0" smtClean="0"/>
              <a:t>azy kontaktu z substancją:                            </a:t>
            </a:r>
            <a:r>
              <a:rPr lang="pl-PL" dirty="0" smtClean="0">
                <a:solidFill>
                  <a:srgbClr val="00B050"/>
                </a:solidFill>
              </a:rPr>
              <a:t>eksperyment </a:t>
            </a:r>
            <a:r>
              <a:rPr lang="pl-PL" dirty="0" smtClean="0"/>
              <a:t>,</a:t>
            </a:r>
            <a:r>
              <a:rPr lang="pl-PL" dirty="0" smtClean="0">
                <a:solidFill>
                  <a:srgbClr val="FFFF00"/>
                </a:solidFill>
              </a:rPr>
              <a:t>konsumpcja z zagrożeniem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FF0000"/>
                </a:solidFill>
              </a:rPr>
              <a:t>uzależnienie.</a:t>
            </a:r>
          </a:p>
          <a:p>
            <a:r>
              <a:rPr lang="pl-PL" sz="2400" dirty="0" smtClean="0"/>
              <a:t>dynamiki degradacji psychicznej, fizycznej i społecznej,</a:t>
            </a:r>
          </a:p>
          <a:p>
            <a:r>
              <a:rPr lang="pl-PL" sz="2400" dirty="0"/>
              <a:t>p</a:t>
            </a:r>
            <a:r>
              <a:rPr lang="pl-PL" sz="2400" dirty="0" smtClean="0"/>
              <a:t>ostrzegania społecznego, </a:t>
            </a:r>
          </a:p>
          <a:p>
            <a:r>
              <a:rPr lang="pl-PL" sz="2400" dirty="0" smtClean="0"/>
              <a:t>prawa,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założenia</a:t>
            </a:r>
          </a:p>
        </p:txBody>
      </p:sp>
    </p:spTree>
    <p:extLst>
      <p:ext uri="{BB962C8B-B14F-4D97-AF65-F5344CB8AC3E}">
        <p14:creationId xmlns:p14="http://schemas.microsoft.com/office/powerpoint/2010/main" val="140505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pl-PL" sz="4400" dirty="0" smtClean="0"/>
          </a:p>
          <a:p>
            <a:pPr marL="45720" indent="0" algn="ctr">
              <a:buNone/>
            </a:pPr>
            <a:r>
              <a:rPr lang="pl-PL" sz="4400" dirty="0" smtClean="0"/>
              <a:t>Oferta działań musi brać pod uwagę stan i potrzeby klienta zgodnie z zasadą: „tu i teraz” jednocześnie  akceptując jego poziom mocy sprawczej . </a:t>
            </a:r>
          </a:p>
          <a:p>
            <a:pPr marL="45720" indent="0" algn="ctr">
              <a:buNone/>
            </a:pPr>
            <a:r>
              <a:rPr lang="pl-PL" sz="4400" dirty="0" smtClean="0"/>
              <a:t> </a:t>
            </a:r>
            <a:endParaRPr lang="pl-PL" sz="4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założenia</a:t>
            </a:r>
          </a:p>
        </p:txBody>
      </p:sp>
    </p:spTree>
    <p:extLst>
      <p:ext uri="{BB962C8B-B14F-4D97-AF65-F5344CB8AC3E}">
        <p14:creationId xmlns:p14="http://schemas.microsoft.com/office/powerpoint/2010/main" val="13733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pl-PL" sz="4400" dirty="0" smtClean="0"/>
          </a:p>
          <a:p>
            <a:pPr marL="45720" indent="0" algn="ctr">
              <a:buNone/>
            </a:pPr>
            <a:r>
              <a:rPr lang="pl-PL" sz="4400" dirty="0" smtClean="0"/>
              <a:t>Abstynencja nie jest jedynym kryterium oceny poprawy funkcjonowania i sukcesu.</a:t>
            </a:r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założenia</a:t>
            </a:r>
          </a:p>
        </p:txBody>
      </p:sp>
    </p:spTree>
    <p:extLst>
      <p:ext uri="{BB962C8B-B14F-4D97-AF65-F5344CB8AC3E}">
        <p14:creationId xmlns:p14="http://schemas.microsoft.com/office/powerpoint/2010/main" val="6742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pl-PL" dirty="0" smtClean="0"/>
          </a:p>
          <a:p>
            <a:pPr marL="45720" indent="0" algn="ctr">
              <a:buNone/>
            </a:pPr>
            <a:r>
              <a:rPr lang="pl-PL" sz="4400" dirty="0" smtClean="0"/>
              <a:t>Sukcesem jest :</a:t>
            </a:r>
          </a:p>
          <a:p>
            <a:pPr marL="45720" indent="0" algn="ctr">
              <a:buNone/>
            </a:pPr>
            <a:r>
              <a:rPr lang="pl-PL" sz="4400" dirty="0" smtClean="0"/>
              <a:t>????????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założenia</a:t>
            </a:r>
          </a:p>
        </p:txBody>
      </p:sp>
    </p:spTree>
    <p:extLst>
      <p:ext uri="{BB962C8B-B14F-4D97-AF65-F5344CB8AC3E}">
        <p14:creationId xmlns:p14="http://schemas.microsoft.com/office/powerpoint/2010/main" val="118009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założenia</a:t>
            </a:r>
          </a:p>
        </p:txBody>
      </p:sp>
      <p:sp>
        <p:nvSpPr>
          <p:cNvPr id="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pl-PL" dirty="0" smtClean="0"/>
          </a:p>
          <a:p>
            <a:pPr marL="45720" indent="0" algn="ctr">
              <a:buNone/>
            </a:pPr>
            <a:r>
              <a:rPr lang="pl-PL" sz="4400" dirty="0" smtClean="0"/>
              <a:t>Sukcesem jest :</a:t>
            </a:r>
          </a:p>
          <a:p>
            <a:pPr marL="45720" indent="0" algn="ctr">
              <a:buNone/>
            </a:pPr>
            <a:r>
              <a:rPr lang="pl-PL" sz="4400" dirty="0" smtClean="0">
                <a:solidFill>
                  <a:srgbClr val="FF0000"/>
                </a:solidFill>
              </a:rPr>
              <a:t>Każda pozytywna zmiana w funkcjonowaniu klienta. </a:t>
            </a:r>
          </a:p>
        </p:txBody>
      </p:sp>
    </p:spTree>
    <p:extLst>
      <p:ext uri="{BB962C8B-B14F-4D97-AF65-F5344CB8AC3E}">
        <p14:creationId xmlns:p14="http://schemas.microsoft.com/office/powerpoint/2010/main" val="355272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pl-PL" dirty="0" smtClean="0"/>
          </a:p>
          <a:p>
            <a:pPr marL="45720" indent="0" algn="ctr">
              <a:buNone/>
            </a:pPr>
            <a:r>
              <a:rPr lang="pl-PL" sz="4400" dirty="0" smtClean="0"/>
              <a:t>Redukcja szkód jest naturalną aktywnością dotycząca wielu aspektów funkcjonowania jednostki w rzeczywistości.</a:t>
            </a:r>
            <a:endParaRPr lang="pl-PL" sz="4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Redukcja szkód - </a:t>
            </a:r>
            <a:r>
              <a:rPr lang="pl-PL" dirty="0" smtClean="0"/>
              <a:t>metoda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7119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313</TotalTime>
  <Words>604</Words>
  <Application>Microsoft Office PowerPoint</Application>
  <PresentationFormat>Pokaz na ekranie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Franklin Gothic Medium</vt:lpstr>
      <vt:lpstr>Wingdings</vt:lpstr>
      <vt:lpstr>Wingdings 2</vt:lpstr>
      <vt:lpstr>Siatka</vt:lpstr>
      <vt:lpstr>IDEA HARM REDUCTION </vt:lpstr>
      <vt:lpstr>Redukcja szkód - założenia</vt:lpstr>
      <vt:lpstr>Redukcja szkód - założenia</vt:lpstr>
      <vt:lpstr>Redukcja szkód - założenia</vt:lpstr>
      <vt:lpstr>Redukcja szkód - założenia</vt:lpstr>
      <vt:lpstr>Redukcja szkód - założenia</vt:lpstr>
      <vt:lpstr>Redukcja szkód - założenia</vt:lpstr>
      <vt:lpstr>Redukcja szkód - założenia</vt:lpstr>
      <vt:lpstr>Redukcja szkód - metoda</vt:lpstr>
      <vt:lpstr>Redukcja szkód - metoda</vt:lpstr>
      <vt:lpstr>Redukcja szkód - metoda</vt:lpstr>
      <vt:lpstr>Redukcja szkód - metoda</vt:lpstr>
      <vt:lpstr>Redukcja szkód - metoda</vt:lpstr>
      <vt:lpstr>Redukcja szkód - praktyka</vt:lpstr>
      <vt:lpstr>Redukcja szkód - praktyka</vt:lpstr>
      <vt:lpstr>Redukcja szkód - praktyka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 REDUCTION  redukcja szkód</dc:title>
  <dc:creator>Starysmok</dc:creator>
  <cp:lastModifiedBy>Ilona Howis</cp:lastModifiedBy>
  <cp:revision>34</cp:revision>
  <dcterms:created xsi:type="dcterms:W3CDTF">2014-11-23T14:48:07Z</dcterms:created>
  <dcterms:modified xsi:type="dcterms:W3CDTF">2014-11-26T09:09:50Z</dcterms:modified>
</cp:coreProperties>
</file>